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9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96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61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9297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482198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3138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327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479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5143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74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609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184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377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202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861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960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381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50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4D2DF7B-6C20-42C8-99D5-8D14D6C3F588}" type="datetimeFigureOut">
              <a:rPr lang="en-US" smtClean="0"/>
              <a:t>10/7/2021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FF44A9CE-7D1F-4D73-8849-BACC40CFD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8992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sheries.noaa.gov/resources/all-scienc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hyperlink" Target="https://www.mass.gov/info-details/massgis-data-layers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hyperlink" Target="https://bookdown.org/robinlovelace/geocompr/" TargetMode="External"/><Relationship Id="rId7" Type="http://schemas.openxmlformats.org/officeDocument/2006/relationships/hyperlink" Target="https://ggplot2-book.org/index.html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-graph-gallery.com/index.html" TargetMode="External"/><Relationship Id="rId5" Type="http://schemas.openxmlformats.org/officeDocument/2006/relationships/hyperlink" Target="https://github.com/rstudio/cheatsheets/blob/master/sf.pdf" TargetMode="External"/><Relationship Id="rId4" Type="http://schemas.openxmlformats.org/officeDocument/2006/relationships/hyperlink" Target="https://github.com/seanhardison1/sf-workshop" TargetMode="External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87205BEA-7509-402B-9890-9EF08D11F8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871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672CDA-2C4C-456D-A102-8ECEC09E1D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2199" y="539577"/>
            <a:ext cx="6513467" cy="1049867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tx2">
                    <a:lumMod val="25000"/>
                  </a:schemeClr>
                </a:solidFill>
              </a:rPr>
              <a:t>Making Maps with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D59DB6-DC4E-439B-A4CC-933557A30F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3256" y="2129021"/>
            <a:ext cx="9440034" cy="1049867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25000"/>
                  </a:schemeClr>
                </a:solidFill>
              </a:rPr>
              <a:t>Southcoast </a:t>
            </a:r>
            <a:r>
              <a:rPr lang="en-US" dirty="0" err="1">
                <a:solidFill>
                  <a:schemeClr val="tx2">
                    <a:lumMod val="25000"/>
                  </a:schemeClr>
                </a:solidFill>
              </a:rPr>
              <a:t>UseR</a:t>
            </a:r>
            <a:r>
              <a:rPr lang="en-US" dirty="0">
                <a:solidFill>
                  <a:schemeClr val="tx2">
                    <a:lumMod val="25000"/>
                  </a:schemeClr>
                </a:solidFill>
              </a:rPr>
              <a:t>! October 2021</a:t>
            </a:r>
          </a:p>
          <a:p>
            <a:r>
              <a:rPr lang="en-US" dirty="0">
                <a:solidFill>
                  <a:schemeClr val="tx2">
                    <a:lumMod val="25000"/>
                  </a:schemeClr>
                </a:solidFill>
              </a:rPr>
              <a:t>Lucy McGinnis</a:t>
            </a:r>
          </a:p>
        </p:txBody>
      </p:sp>
    </p:spTree>
    <p:extLst>
      <p:ext uri="{BB962C8B-B14F-4D97-AF65-F5344CB8AC3E}">
        <p14:creationId xmlns:p14="http://schemas.microsoft.com/office/powerpoint/2010/main" val="2822237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C224410-FF86-4FBB-A05E-61232D4B1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4F7327-0365-4573-9FFE-4BFD47874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467" y="1118808"/>
            <a:ext cx="4827175" cy="4747683"/>
          </a:xfrm>
        </p:spPr>
        <p:txBody>
          <a:bodyPr anchor="t">
            <a:normAutofit/>
          </a:bodyPr>
          <a:lstStyle/>
          <a:p>
            <a:r>
              <a:rPr lang="en-US" dirty="0"/>
              <a:t>Where can I find some data?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2D3A4F5-ED97-4C3C-9BA5-06B0D180E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6BB75-8254-4354-BF82-4BA3940CF9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118809"/>
            <a:ext cx="4800011" cy="4747681"/>
          </a:xfrm>
        </p:spPr>
        <p:txBody>
          <a:bodyPr anchor="t">
            <a:normAutofit/>
          </a:bodyPr>
          <a:lstStyle/>
          <a:p>
            <a:r>
              <a:rPr lang="en-US" dirty="0"/>
              <a:t>Some packages in R have data built in</a:t>
            </a:r>
          </a:p>
          <a:p>
            <a:pPr lvl="1"/>
            <a:r>
              <a:rPr lang="en-US" dirty="0" err="1"/>
              <a:t>marmap</a:t>
            </a:r>
            <a:r>
              <a:rPr lang="en-US" dirty="0"/>
              <a:t> – bathymetry data</a:t>
            </a:r>
          </a:p>
          <a:p>
            <a:pPr lvl="1"/>
            <a:r>
              <a:rPr lang="en-US" dirty="0"/>
              <a:t>maps</a:t>
            </a:r>
          </a:p>
          <a:p>
            <a:pPr lvl="1"/>
            <a:r>
              <a:rPr lang="en-US" dirty="0" err="1"/>
              <a:t>mapdata</a:t>
            </a:r>
            <a:endParaRPr lang="en-US" dirty="0"/>
          </a:p>
          <a:p>
            <a:r>
              <a:rPr lang="en-US" dirty="0"/>
              <a:t>Publicly available geographic data</a:t>
            </a:r>
          </a:p>
          <a:p>
            <a:pPr lvl="1"/>
            <a:r>
              <a:rPr lang="en-US" dirty="0"/>
              <a:t>NOAA Fisheries </a:t>
            </a:r>
          </a:p>
          <a:p>
            <a:pPr lvl="2"/>
            <a:r>
              <a:rPr lang="en-US" dirty="0">
                <a:hlinkClick r:id="rId3"/>
              </a:rPr>
              <a:t>https://www.fisheries.noaa.gov/resources/all-science</a:t>
            </a:r>
            <a:r>
              <a:rPr lang="en-US" dirty="0"/>
              <a:t> </a:t>
            </a:r>
          </a:p>
          <a:p>
            <a:pPr lvl="1"/>
            <a:r>
              <a:rPr lang="en-US" dirty="0" err="1"/>
              <a:t>MassGIS</a:t>
            </a:r>
            <a:r>
              <a:rPr lang="en-US" dirty="0"/>
              <a:t> </a:t>
            </a:r>
          </a:p>
          <a:p>
            <a:pPr lvl="2"/>
            <a:r>
              <a:rPr lang="en-US" dirty="0">
                <a:hlinkClick r:id="rId4"/>
              </a:rPr>
              <a:t>https://www.mass.gov/info-details/massgis-data-layers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Google “_____ GIS”</a:t>
            </a:r>
          </a:p>
          <a:p>
            <a:pPr lvl="1"/>
            <a:endParaRPr lang="en-US" dirty="0"/>
          </a:p>
        </p:txBody>
      </p:sp>
      <p:pic>
        <p:nvPicPr>
          <p:cNvPr id="1026" name="Picture 2" descr="Computer: cats">
            <a:extLst>
              <a:ext uri="{FF2B5EF4-FFF2-40B4-BE49-F238E27FC236}">
                <a16:creationId xmlns:a16="http://schemas.microsoft.com/office/drawing/2014/main" id="{BBBA50E2-F7BC-4364-8C88-DB4EB8F9A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045" y="2727959"/>
            <a:ext cx="3394075" cy="339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05609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F972B-0CE6-440F-B561-11C6878E5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978072" cy="97045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dirty="0"/>
              <a:t>Additional resources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F39693B-D97B-45A4-B30D-DE3F9E626B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76400"/>
            <a:ext cx="6962775" cy="4848225"/>
          </a:xfrm>
        </p:spPr>
        <p:txBody>
          <a:bodyPr anchor="ctr">
            <a:normAutofit/>
          </a:bodyPr>
          <a:lstStyle/>
          <a:p>
            <a:pPr>
              <a:buClr>
                <a:srgbClr val="4C81B4"/>
              </a:buClr>
            </a:pPr>
            <a:r>
              <a:rPr lang="en-US" dirty="0" err="1"/>
              <a:t>Geocomputation</a:t>
            </a:r>
            <a:r>
              <a:rPr lang="en-US" dirty="0"/>
              <a:t> in R</a:t>
            </a:r>
          </a:p>
          <a:p>
            <a:pPr lvl="1">
              <a:buClr>
                <a:srgbClr val="4C81B4"/>
              </a:buClr>
            </a:pPr>
            <a:r>
              <a:rPr lang="en-US" dirty="0">
                <a:hlinkClick r:id="rId3"/>
              </a:rPr>
              <a:t>https://bookdown.org/robinlovelace/geocompr/</a:t>
            </a:r>
            <a:endParaRPr lang="en-US" dirty="0"/>
          </a:p>
          <a:p>
            <a:pPr lvl="1">
              <a:buClr>
                <a:srgbClr val="4C81B4"/>
              </a:buClr>
            </a:pPr>
            <a:r>
              <a:rPr lang="en-US" dirty="0"/>
              <a:t>Great place to start </a:t>
            </a:r>
          </a:p>
          <a:p>
            <a:pPr>
              <a:buClr>
                <a:srgbClr val="4C81B4"/>
              </a:buClr>
            </a:pPr>
            <a:r>
              <a:rPr lang="en-US" dirty="0"/>
              <a:t>Sean Hardison’s sf workshop</a:t>
            </a:r>
          </a:p>
          <a:p>
            <a:pPr lvl="1">
              <a:buClr>
                <a:srgbClr val="4C81B4"/>
              </a:buClr>
            </a:pPr>
            <a:r>
              <a:rPr lang="en-US" dirty="0">
                <a:hlinkClick r:id="rId4"/>
              </a:rPr>
              <a:t>https://github.com/seanhardison1/sf-workshop</a:t>
            </a:r>
            <a:r>
              <a:rPr lang="en-US" dirty="0"/>
              <a:t> </a:t>
            </a:r>
          </a:p>
          <a:p>
            <a:pPr>
              <a:buClr>
                <a:srgbClr val="4C81B4"/>
              </a:buClr>
            </a:pPr>
            <a:r>
              <a:rPr lang="en-US" dirty="0"/>
              <a:t>sf Cheat sheet:</a:t>
            </a:r>
          </a:p>
          <a:p>
            <a:pPr lvl="1">
              <a:buClr>
                <a:srgbClr val="4C81B4"/>
              </a:buClr>
            </a:pPr>
            <a:r>
              <a:rPr lang="en-US" dirty="0">
                <a:hlinkClick r:id="rId5"/>
              </a:rPr>
              <a:t>https://github.com/rstudio/cheatsheets/blob/master/sf.pdf</a:t>
            </a:r>
            <a:r>
              <a:rPr lang="en-US" dirty="0"/>
              <a:t> </a:t>
            </a:r>
          </a:p>
          <a:p>
            <a:pPr>
              <a:buClr>
                <a:srgbClr val="4C81B4"/>
              </a:buClr>
            </a:pPr>
            <a:r>
              <a:rPr lang="en-US" dirty="0"/>
              <a:t>The R Graph Gallery</a:t>
            </a:r>
          </a:p>
          <a:p>
            <a:pPr lvl="1">
              <a:buClr>
                <a:srgbClr val="4C81B4"/>
              </a:buClr>
            </a:pPr>
            <a:r>
              <a:rPr lang="en-US" dirty="0">
                <a:hlinkClick r:id="rId6"/>
              </a:rPr>
              <a:t>https://www.r-graph-gallery.com/index.html</a:t>
            </a:r>
            <a:r>
              <a:rPr lang="en-US" dirty="0"/>
              <a:t> </a:t>
            </a:r>
          </a:p>
          <a:p>
            <a:pPr>
              <a:buClr>
                <a:srgbClr val="4C81B4"/>
              </a:buClr>
            </a:pPr>
            <a:r>
              <a:rPr lang="en-US" dirty="0"/>
              <a:t>Ggplot2</a:t>
            </a:r>
          </a:p>
          <a:p>
            <a:pPr lvl="1">
              <a:buClr>
                <a:srgbClr val="4C81B4"/>
              </a:buClr>
            </a:pPr>
            <a:r>
              <a:rPr lang="en-US" dirty="0">
                <a:hlinkClick r:id="rId7"/>
              </a:rPr>
              <a:t>https://ggplot2-book.org/index.html</a:t>
            </a:r>
            <a:r>
              <a:rPr lang="en-US" dirty="0"/>
              <a:t> </a:t>
            </a:r>
          </a:p>
          <a:p>
            <a:pPr lvl="1">
              <a:buClr>
                <a:srgbClr val="4C81B4"/>
              </a:buClr>
            </a:pPr>
            <a:endParaRPr lang="en-US" dirty="0"/>
          </a:p>
        </p:txBody>
      </p:sp>
      <p:pic>
        <p:nvPicPr>
          <p:cNvPr id="12" name="Picture 4" descr="Graph on document with pen">
            <a:extLst>
              <a:ext uri="{FF2B5EF4-FFF2-40B4-BE49-F238E27FC236}">
                <a16:creationId xmlns:a16="http://schemas.microsoft.com/office/drawing/2014/main" id="{95723660-6DD2-4C31-8EB2-085F3D14A6A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34613" r="20890" b="-1"/>
          <a:stretch/>
        </p:blipFill>
        <p:spPr>
          <a:xfrm>
            <a:off x="7620351" y="10"/>
            <a:ext cx="4571649" cy="6857990"/>
          </a:xfrm>
          <a:prstGeom prst="rect">
            <a:avLst/>
          </a:prstGeom>
        </p:spPr>
      </p:pic>
      <p:pic>
        <p:nvPicPr>
          <p:cNvPr id="13" name="Picture 8">
            <a:extLst>
              <a:ext uri="{FF2B5EF4-FFF2-40B4-BE49-F238E27FC236}">
                <a16:creationId xmlns:a16="http://schemas.microsoft.com/office/drawing/2014/main" id="{E0BE7827-5B1A-4F37-BF70-19F7C5C6BD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7501468" y="1"/>
            <a:ext cx="46905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76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CFAC9FD-BAD6-47B4-9C11-BE23CEAC7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5B67B9C-9B45-4084-9BB5-187071EE9A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65428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80A991-4930-4F02-AF46-70F0A68AD9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916" y="1078264"/>
            <a:ext cx="3422930" cy="4701473"/>
          </a:xfrm>
        </p:spPr>
        <p:txBody>
          <a:bodyPr>
            <a:normAutofit/>
          </a:bodyPr>
          <a:lstStyle/>
          <a:p>
            <a:pPr algn="r"/>
            <a:r>
              <a:rPr lang="en-US" sz="4400">
                <a:solidFill>
                  <a:srgbClr val="FFFFFF"/>
                </a:solidFill>
              </a:rPr>
              <a:t>Why make a map?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503A86-6B36-4243-938F-E7F04AA651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4167" y="1078263"/>
            <a:ext cx="6117578" cy="4701474"/>
          </a:xfrm>
          <a:effectLst/>
        </p:spPr>
        <p:txBody>
          <a:bodyPr anchor="ctr">
            <a:normAutofit/>
          </a:bodyPr>
          <a:lstStyle/>
          <a:p>
            <a:r>
              <a:rPr lang="en-US" dirty="0"/>
              <a:t>Excellent communication tool</a:t>
            </a:r>
          </a:p>
          <a:p>
            <a:r>
              <a:rPr lang="en-US" dirty="0"/>
              <a:t>A more intuitive way to visualize data</a:t>
            </a:r>
          </a:p>
          <a:p>
            <a:r>
              <a:rPr lang="en-US" dirty="0"/>
              <a:t>Can layer a lot of information into one visual. Overlay different ideas to show new findings </a:t>
            </a:r>
          </a:p>
        </p:txBody>
      </p:sp>
    </p:spTree>
    <p:extLst>
      <p:ext uri="{BB962C8B-B14F-4D97-AF65-F5344CB8AC3E}">
        <p14:creationId xmlns:p14="http://schemas.microsoft.com/office/powerpoint/2010/main" val="28117056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85ADB-7442-4110-B804-F549E0372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0821682-1736-4246-BF23-2B1BEE9A86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92B077-06D4-4320-AA62-358491292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4080" y="60597"/>
            <a:ext cx="6692042" cy="673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769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A169B-A77F-44C2-BD93-9C554BA97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E5E86B-CDF4-45D2-ADBD-BA5CC66EA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608D492B-D29A-40DA-8653-5E24E7609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407" y="0"/>
            <a:ext cx="7401509" cy="658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3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C0566-7070-41BD-91AA-6D716A338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D6A493-6C65-4453-BFA2-F733DAA1D7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8283" y="1256229"/>
            <a:ext cx="6504886" cy="3597882"/>
          </a:xfrm>
        </p:spPr>
      </p:pic>
      <p:pic>
        <p:nvPicPr>
          <p:cNvPr id="1026" name="Picture 2" descr="Image">
            <a:extLst>
              <a:ext uri="{FF2B5EF4-FFF2-40B4-BE49-F238E27FC236}">
                <a16:creationId xmlns:a16="http://schemas.microsoft.com/office/drawing/2014/main" id="{DF3CAD33-0B76-4D8B-A249-7C706C1EF9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710" y="91657"/>
            <a:ext cx="4169727" cy="2778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">
            <a:extLst>
              <a:ext uri="{FF2B5EF4-FFF2-40B4-BE49-F238E27FC236}">
                <a16:creationId xmlns:a16="http://schemas.microsoft.com/office/drawing/2014/main" id="{FF4F745C-65A3-4B5A-9C7D-FD3154D265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355" y="3055170"/>
            <a:ext cx="5070438" cy="3802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DD1AB6-0BB0-4A19-B2A9-74A1D7430E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1308" y="218004"/>
            <a:ext cx="2724150" cy="1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256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EA6F9-5A35-431E-8682-E3DE5D674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5495" y="6110344"/>
            <a:ext cx="5777753" cy="382530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dirty="0"/>
              <a:t>https://storymaps.arcgis.com/stories/b3321ee343c9424eb6557332f81509c6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428D6B-B527-4C19-93DD-03582DBDDB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49263"/>
            <a:ext cx="12192000" cy="5159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7303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AC836-6F79-47DF-9CA3-0358817B0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1372" y="436880"/>
            <a:ext cx="965805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/>
              <a:t>sf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C81A3-4FB4-4E58-A37C-135E3EDD5A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566765" cy="4962991"/>
          </a:xfrm>
        </p:spPr>
        <p:txBody>
          <a:bodyPr anchor="t">
            <a:normAutofit/>
          </a:bodyPr>
          <a:lstStyle/>
          <a:p>
            <a:r>
              <a:rPr lang="en-US" dirty="0"/>
              <a:t>Simple Features</a:t>
            </a:r>
          </a:p>
          <a:p>
            <a:r>
              <a:rPr lang="en-US" dirty="0"/>
              <a:t>Predecessors: </a:t>
            </a:r>
            <a:r>
              <a:rPr lang="en-US" dirty="0" err="1"/>
              <a:t>sp</a:t>
            </a:r>
            <a:r>
              <a:rPr lang="en-US" dirty="0"/>
              <a:t>, </a:t>
            </a:r>
            <a:r>
              <a:rPr lang="en-US" dirty="0" err="1"/>
              <a:t>rgdal</a:t>
            </a:r>
            <a:r>
              <a:rPr lang="en-US" dirty="0"/>
              <a:t>, </a:t>
            </a:r>
            <a:r>
              <a:rPr lang="en-US" dirty="0" err="1"/>
              <a:t>rgeos</a:t>
            </a:r>
            <a:endParaRPr lang="en-US" dirty="0"/>
          </a:p>
          <a:p>
            <a:r>
              <a:rPr lang="en-US" dirty="0"/>
              <a:t>Can represent all common vector geometry types</a:t>
            </a:r>
          </a:p>
          <a:p>
            <a:pPr lvl="1"/>
            <a:r>
              <a:rPr lang="en-US" dirty="0"/>
              <a:t>Points</a:t>
            </a:r>
          </a:p>
          <a:p>
            <a:pPr lvl="1"/>
            <a:r>
              <a:rPr lang="en-US" dirty="0"/>
              <a:t>Lines</a:t>
            </a:r>
          </a:p>
          <a:p>
            <a:pPr lvl="1"/>
            <a:r>
              <a:rPr lang="en-US" dirty="0"/>
              <a:t>Polygons</a:t>
            </a:r>
          </a:p>
          <a:p>
            <a:pPr lvl="1"/>
            <a:r>
              <a:rPr lang="en-US" dirty="0"/>
              <a:t>Multi versions of the above</a:t>
            </a:r>
          </a:p>
          <a:p>
            <a:r>
              <a:rPr lang="en-US" dirty="0"/>
              <a:t>Cannot support raster</a:t>
            </a:r>
          </a:p>
          <a:p>
            <a:endParaRPr lang="en-US" sz="1600" dirty="0"/>
          </a:p>
          <a:p>
            <a:pPr lvl="1"/>
            <a:endParaRPr lang="en-US" sz="1600" dirty="0"/>
          </a:p>
          <a:p>
            <a:pPr marL="450000" lvl="1" indent="0">
              <a:buNone/>
            </a:pPr>
            <a:endParaRPr lang="en-US" sz="1600" dirty="0"/>
          </a:p>
          <a:p>
            <a:pPr lvl="2"/>
            <a:endParaRPr lang="en-US" dirty="0"/>
          </a:p>
          <a:p>
            <a:pPr lvl="1"/>
            <a:endParaRPr lang="en-US" sz="16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0C760AF-3182-49DC-8661-59F3C94B501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445" r="-1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984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F68F8E-58DF-48D0-834E-0448165C3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381000"/>
            <a:ext cx="3078749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4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ggplot2</a:t>
            </a:r>
            <a:endParaRPr lang="en-US" sz="28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80528-BD09-4E20-B81B-D708A4849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3891885" cy="4482084"/>
          </a:xfrm>
        </p:spPr>
        <p:txBody>
          <a:bodyPr anchor="t">
            <a:normAutofit/>
          </a:bodyPr>
          <a:lstStyle/>
          <a:p>
            <a:r>
              <a:rPr lang="en-US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In the </a:t>
            </a:r>
            <a:r>
              <a:rPr lang="en-US" sz="2800" dirty="0" err="1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tidyverse</a:t>
            </a:r>
            <a:r>
              <a:rPr lang="en-US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 family</a:t>
            </a:r>
          </a:p>
          <a:p>
            <a:r>
              <a:rPr lang="en-US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Can do anything</a:t>
            </a:r>
          </a:p>
          <a:p>
            <a:r>
              <a:rPr lang="en-US" sz="2800" dirty="0">
                <a:ln>
                  <a:solidFill>
                    <a:srgbClr val="404040">
                      <a:alpha val="10000"/>
                    </a:srgbClr>
                  </a:solidFill>
                </a:ln>
                <a:solidFill>
                  <a:srgbClr val="DADADA"/>
                </a:solidFill>
              </a:rPr>
              <a:t>I’ll show you how to use this to build a map by adding layers, sort of like how you would do in GIS</a:t>
            </a:r>
          </a:p>
          <a:p>
            <a:endParaRPr lang="en-US" sz="1600" dirty="0">
              <a:ln>
                <a:solidFill>
                  <a:srgbClr val="404040">
                    <a:alpha val="10000"/>
                  </a:srgbClr>
                </a:solidFill>
              </a:ln>
              <a:solidFill>
                <a:srgbClr val="DADADA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620545-75B6-4BD0-A92A-C22221D06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6339" y="1237076"/>
            <a:ext cx="6642193" cy="438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8709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9652D62-ECFB-408E-ABE6-155A644F4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1FEA985-924B-4044-8778-32D1E7164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808BC3-665B-49C1-8969-D461D867C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963506"/>
            <a:ext cx="3740815" cy="4827693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A few things to know about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6C7F9CB-BCC3-4648-8DEF-07B0887D8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81187" y="2057399"/>
            <a:ext cx="0" cy="27432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46E11B-D781-47B0-848F-7954B0B54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7765" y="963507"/>
            <a:ext cx="5959791" cy="4827694"/>
          </a:xfrm>
          <a:effectLst/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CRS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Coordinate reference system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Varies depending on what area you are plotting, and by what state or agency you got your data from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NAD84 (4269) is a common one in New England</a:t>
            </a:r>
          </a:p>
          <a:p>
            <a:r>
              <a:rPr lang="en-US">
                <a:solidFill>
                  <a:schemeClr val="tx1"/>
                </a:solidFill>
              </a:rPr>
              <a:t>Shapefiles (.shp)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A common way to store spatial information</a:t>
            </a:r>
          </a:p>
          <a:p>
            <a:pPr lvl="1"/>
            <a:r>
              <a:rPr lang="en-US">
                <a:solidFill>
                  <a:schemeClr val="tx1"/>
                </a:solidFill>
              </a:rPr>
              <a:t>Comes in a zip file with a few other file types. I don’t know what those do, but I know you need to have all of them on your machine in order for things to function.</a:t>
            </a:r>
          </a:p>
        </p:txBody>
      </p:sp>
    </p:spTree>
    <p:extLst>
      <p:ext uri="{BB962C8B-B14F-4D97-AF65-F5344CB8AC3E}">
        <p14:creationId xmlns:p14="http://schemas.microsoft.com/office/powerpoint/2010/main" val="41767548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180</TotalTime>
  <Words>339</Words>
  <Application>Microsoft Office PowerPoint</Application>
  <PresentationFormat>Widescreen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Calisto MT</vt:lpstr>
      <vt:lpstr>Wingdings 2</vt:lpstr>
      <vt:lpstr>Slate</vt:lpstr>
      <vt:lpstr>Making Maps with R</vt:lpstr>
      <vt:lpstr>Why make a map?</vt:lpstr>
      <vt:lpstr>PowerPoint Presentation</vt:lpstr>
      <vt:lpstr>PowerPoint Presentation</vt:lpstr>
      <vt:lpstr>PowerPoint Presentation</vt:lpstr>
      <vt:lpstr>PowerPoint Presentation</vt:lpstr>
      <vt:lpstr>sf</vt:lpstr>
      <vt:lpstr>ggplot2</vt:lpstr>
      <vt:lpstr>A few things to know about</vt:lpstr>
      <vt:lpstr>Where can I find some data?</vt:lpstr>
      <vt:lpstr>Additional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Making Maps with R</dc:title>
  <dc:creator>Lucy McGinnis</dc:creator>
  <cp:lastModifiedBy>Lucy McGinnis</cp:lastModifiedBy>
  <cp:revision>3</cp:revision>
  <dcterms:created xsi:type="dcterms:W3CDTF">2021-10-05T17:21:13Z</dcterms:created>
  <dcterms:modified xsi:type="dcterms:W3CDTF">2021-10-07T21:26:02Z</dcterms:modified>
</cp:coreProperties>
</file>

<file path=docProps/thumbnail.jpeg>
</file>